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67" r:id="rId5"/>
    <p:sldId id="268" r:id="rId6"/>
    <p:sldId id="269" r:id="rId7"/>
    <p:sldId id="271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9" autoAdjust="0"/>
    <p:restoredTop sz="92140" autoAdjust="0"/>
  </p:normalViewPr>
  <p:slideViewPr>
    <p:cSldViewPr snapToGrid="0">
      <p:cViewPr varScale="1">
        <p:scale>
          <a:sx n="59" d="100"/>
          <a:sy n="59" d="100"/>
        </p:scale>
        <p:origin x="464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6/20/18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6/20/18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29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43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84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E82DF-51A2-6148-806F-1D701B141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900"/>
          <a:stretch/>
        </p:blipFill>
        <p:spPr>
          <a:xfrm>
            <a:off x="0" y="-1614005"/>
            <a:ext cx="12192000" cy="631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6/20/18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6/20/18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7d76/b71b700846901ac4ac119403aa737a285e36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Autoencoder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Chris Kuo, Ph.D.| 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concept?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23010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428885"/>
          </a:xfrm>
        </p:spPr>
        <p:txBody>
          <a:bodyPr>
            <a:normAutofit/>
          </a:bodyPr>
          <a:lstStyle/>
          <a:p>
            <a:r>
              <a:rPr lang="en-US" dirty="0"/>
              <a:t>The output should be the same as the input</a:t>
            </a:r>
          </a:p>
          <a:p>
            <a:r>
              <a:rPr lang="en-US" dirty="0"/>
              <a:t>We can call the first part of the network that compresses the  input into fewer nodes the “encoder”. </a:t>
            </a:r>
          </a:p>
          <a:p>
            <a:r>
              <a:rPr lang="en-US" dirty="0"/>
              <a:t>We can call the second that constructs the image the “decoder”.</a:t>
            </a:r>
          </a:p>
          <a:p>
            <a:endParaRPr lang="en-US" dirty="0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F7FAEF7-4B65-D943-80A5-3D10A78D1EAB}"/>
              </a:ext>
            </a:extLst>
          </p:cNvPr>
          <p:cNvGrpSpPr/>
          <p:nvPr/>
        </p:nvGrpSpPr>
        <p:grpSpPr>
          <a:xfrm>
            <a:off x="2276473" y="3671447"/>
            <a:ext cx="7716982" cy="3202642"/>
            <a:chOff x="2276473" y="3399077"/>
            <a:chExt cx="7716982" cy="3202642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51BC272-BB53-064D-B0A6-D44DE2ADA8B4}"/>
                </a:ext>
              </a:extLst>
            </p:cNvPr>
            <p:cNvGrpSpPr/>
            <p:nvPr/>
          </p:nvGrpSpPr>
          <p:grpSpPr>
            <a:xfrm>
              <a:off x="3613268" y="3399077"/>
              <a:ext cx="4965464" cy="3202642"/>
              <a:chOff x="3757352" y="2626823"/>
              <a:chExt cx="4965464" cy="3202642"/>
            </a:xfrm>
          </p:grpSpPr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54B098DB-FB84-3146-92E7-022914EC1220}"/>
                  </a:ext>
                </a:extLst>
              </p:cNvPr>
              <p:cNvSpPr/>
              <p:nvPr/>
            </p:nvSpPr>
            <p:spPr>
              <a:xfrm>
                <a:off x="3757353" y="262682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40BAE158-9969-7142-A90C-A28CDB47A429}"/>
                  </a:ext>
                </a:extLst>
              </p:cNvPr>
              <p:cNvSpPr/>
              <p:nvPr/>
            </p:nvSpPr>
            <p:spPr>
              <a:xfrm>
                <a:off x="3757352" y="327035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64255C59-1B3A-6741-A275-CC1CA528E298}"/>
                  </a:ext>
                </a:extLst>
              </p:cNvPr>
              <p:cNvSpPr/>
              <p:nvPr/>
            </p:nvSpPr>
            <p:spPr>
              <a:xfrm>
                <a:off x="3757352" y="4590920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89913FA9-6538-114F-ADBD-9C512206C2FD}"/>
                  </a:ext>
                </a:extLst>
              </p:cNvPr>
              <p:cNvSpPr/>
              <p:nvPr/>
            </p:nvSpPr>
            <p:spPr>
              <a:xfrm>
                <a:off x="3757352" y="394738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95A3295-9500-7846-B742-C843C7F13160}"/>
                  </a:ext>
                </a:extLst>
              </p:cNvPr>
              <p:cNvSpPr/>
              <p:nvPr/>
            </p:nvSpPr>
            <p:spPr>
              <a:xfrm>
                <a:off x="4868487" y="2967288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FFA61252-1055-064A-BC1C-C40D4F5EE45A}"/>
                  </a:ext>
                </a:extLst>
              </p:cNvPr>
              <p:cNvSpPr/>
              <p:nvPr/>
            </p:nvSpPr>
            <p:spPr>
              <a:xfrm>
                <a:off x="4868486" y="361082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53664DCB-59FB-4843-88F2-F7CB3A96B0F3}"/>
                  </a:ext>
                </a:extLst>
              </p:cNvPr>
              <p:cNvSpPr/>
              <p:nvPr/>
            </p:nvSpPr>
            <p:spPr>
              <a:xfrm>
                <a:off x="4868486" y="428784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C990E394-6E60-D04D-9BFA-C2B49DBB7993}"/>
                  </a:ext>
                </a:extLst>
              </p:cNvPr>
              <p:cNvSpPr/>
              <p:nvPr/>
            </p:nvSpPr>
            <p:spPr>
              <a:xfrm>
                <a:off x="5968540" y="3320356"/>
                <a:ext cx="515389" cy="498763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8AFE77F5-BCC1-BC40-ACDE-4CD0946C6573}"/>
                  </a:ext>
                </a:extLst>
              </p:cNvPr>
              <p:cNvSpPr/>
              <p:nvPr/>
            </p:nvSpPr>
            <p:spPr>
              <a:xfrm>
                <a:off x="5968539" y="3963892"/>
                <a:ext cx="515389" cy="498763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154BDC0-D412-D940-B1AD-B5974EB020C3}"/>
                  </a:ext>
                </a:extLst>
              </p:cNvPr>
              <p:cNvSpPr/>
              <p:nvPr/>
            </p:nvSpPr>
            <p:spPr>
              <a:xfrm>
                <a:off x="7079668" y="296243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FE9D955B-76E8-DE4C-9C50-B6EB64AB5587}"/>
                  </a:ext>
                </a:extLst>
              </p:cNvPr>
              <p:cNvSpPr/>
              <p:nvPr/>
            </p:nvSpPr>
            <p:spPr>
              <a:xfrm>
                <a:off x="7079667" y="3605969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65BC964F-1AE2-5E4C-AF0B-A3349268CBEF}"/>
                  </a:ext>
                </a:extLst>
              </p:cNvPr>
              <p:cNvSpPr/>
              <p:nvPr/>
            </p:nvSpPr>
            <p:spPr>
              <a:xfrm>
                <a:off x="7079667" y="428299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EF582AA7-149E-FA4B-B2E7-FB0CCC7878EB}"/>
                  </a:ext>
                </a:extLst>
              </p:cNvPr>
              <p:cNvSpPr/>
              <p:nvPr/>
            </p:nvSpPr>
            <p:spPr>
              <a:xfrm>
                <a:off x="8207427" y="2674407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AABD41F-7C20-DC46-BF01-246B329CE9D2}"/>
                  </a:ext>
                </a:extLst>
              </p:cNvPr>
              <p:cNvSpPr/>
              <p:nvPr/>
            </p:nvSpPr>
            <p:spPr>
              <a:xfrm>
                <a:off x="8207426" y="3317943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FB6ADF71-58A3-A548-BD30-D6E9EEC38777}"/>
                  </a:ext>
                </a:extLst>
              </p:cNvPr>
              <p:cNvSpPr/>
              <p:nvPr/>
            </p:nvSpPr>
            <p:spPr>
              <a:xfrm>
                <a:off x="8207426" y="4638504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B28A7B3-EEEF-ED4D-9F2A-9B319762EBF3}"/>
                  </a:ext>
                </a:extLst>
              </p:cNvPr>
              <p:cNvSpPr/>
              <p:nvPr/>
            </p:nvSpPr>
            <p:spPr>
              <a:xfrm>
                <a:off x="8207426" y="3994968"/>
                <a:ext cx="515389" cy="49876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C98CD2E4-4B20-3240-8AC5-37F0985DBF9B}"/>
                  </a:ext>
                </a:extLst>
              </p:cNvPr>
              <p:cNvCxnSpPr>
                <a:stCxn id="83" idx="6"/>
                <a:endCxn id="89" idx="2"/>
              </p:cNvCxnSpPr>
              <p:nvPr/>
            </p:nvCxnSpPr>
            <p:spPr>
              <a:xfrm>
                <a:off x="4272742" y="2876205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B4A97D6-6614-FA43-94DB-239192839739}"/>
                  </a:ext>
                </a:extLst>
              </p:cNvPr>
              <p:cNvCxnSpPr>
                <a:cxnSpLocks/>
                <a:stCxn id="83" idx="6"/>
                <a:endCxn id="91" idx="2"/>
              </p:cNvCxnSpPr>
              <p:nvPr/>
            </p:nvCxnSpPr>
            <p:spPr>
              <a:xfrm>
                <a:off x="4272742" y="2876205"/>
                <a:ext cx="595744" cy="9840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DD4CB6FD-6934-5B49-8699-860FA4343964}"/>
                  </a:ext>
                </a:extLst>
              </p:cNvPr>
              <p:cNvCxnSpPr>
                <a:cxnSpLocks/>
                <a:stCxn id="83" idx="6"/>
                <a:endCxn id="92" idx="2"/>
              </p:cNvCxnSpPr>
              <p:nvPr/>
            </p:nvCxnSpPr>
            <p:spPr>
              <a:xfrm>
                <a:off x="4272742" y="2876205"/>
                <a:ext cx="595744" cy="1661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BEB3C1B1-05D0-7340-AEC9-2E036047B672}"/>
                  </a:ext>
                </a:extLst>
              </p:cNvPr>
              <p:cNvCxnSpPr>
                <a:cxnSpLocks/>
                <a:stCxn id="85" idx="6"/>
                <a:endCxn id="89" idx="2"/>
              </p:cNvCxnSpPr>
              <p:nvPr/>
            </p:nvCxnSpPr>
            <p:spPr>
              <a:xfrm flipV="1">
                <a:off x="4272741" y="3216670"/>
                <a:ext cx="595746" cy="303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CA77AA60-BC51-8A43-92E4-7558735689BD}"/>
                  </a:ext>
                </a:extLst>
              </p:cNvPr>
              <p:cNvCxnSpPr>
                <a:cxnSpLocks/>
                <a:stCxn id="85" idx="6"/>
                <a:endCxn id="91" idx="2"/>
              </p:cNvCxnSpPr>
              <p:nvPr/>
            </p:nvCxnSpPr>
            <p:spPr>
              <a:xfrm>
                <a:off x="4272741" y="3519741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E7EE4F2-1A22-704F-AA45-AA9A4B7485EB}"/>
                  </a:ext>
                </a:extLst>
              </p:cNvPr>
              <p:cNvCxnSpPr>
                <a:cxnSpLocks/>
                <a:stCxn id="85" idx="6"/>
                <a:endCxn id="92" idx="2"/>
              </p:cNvCxnSpPr>
              <p:nvPr/>
            </p:nvCxnSpPr>
            <p:spPr>
              <a:xfrm>
                <a:off x="4272741" y="3519741"/>
                <a:ext cx="595745" cy="10174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400E69DB-380D-AE44-99C0-4A5304E47838}"/>
                  </a:ext>
                </a:extLst>
              </p:cNvPr>
              <p:cNvCxnSpPr>
                <a:cxnSpLocks/>
                <a:stCxn id="88" idx="6"/>
                <a:endCxn id="89" idx="2"/>
              </p:cNvCxnSpPr>
              <p:nvPr/>
            </p:nvCxnSpPr>
            <p:spPr>
              <a:xfrm flipV="1">
                <a:off x="4272741" y="3216670"/>
                <a:ext cx="595746" cy="980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6580A4BC-7F27-E843-A906-1A909274F003}"/>
                  </a:ext>
                </a:extLst>
              </p:cNvPr>
              <p:cNvCxnSpPr>
                <a:cxnSpLocks/>
                <a:stCxn id="88" idx="6"/>
                <a:endCxn id="91" idx="2"/>
              </p:cNvCxnSpPr>
              <p:nvPr/>
            </p:nvCxnSpPr>
            <p:spPr>
              <a:xfrm flipV="1">
                <a:off x="4272741" y="3860206"/>
                <a:ext cx="595745" cy="33656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CFE66B7D-BFA5-9F4C-BDF4-6B62678A04F0}"/>
                  </a:ext>
                </a:extLst>
              </p:cNvPr>
              <p:cNvCxnSpPr>
                <a:cxnSpLocks/>
                <a:stCxn id="88" idx="6"/>
                <a:endCxn id="92" idx="2"/>
              </p:cNvCxnSpPr>
              <p:nvPr/>
            </p:nvCxnSpPr>
            <p:spPr>
              <a:xfrm>
                <a:off x="4272741" y="4196766"/>
                <a:ext cx="595745" cy="3404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3DC298B0-EB0F-944B-BCBA-64CA2F7E110C}"/>
                  </a:ext>
                </a:extLst>
              </p:cNvPr>
              <p:cNvCxnSpPr>
                <a:cxnSpLocks/>
                <a:stCxn id="86" idx="6"/>
                <a:endCxn id="89" idx="2"/>
              </p:cNvCxnSpPr>
              <p:nvPr/>
            </p:nvCxnSpPr>
            <p:spPr>
              <a:xfrm flipV="1">
                <a:off x="4272741" y="3216670"/>
                <a:ext cx="595746" cy="16236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7F149D2-C734-6345-BFB1-8FD351F95282}"/>
                  </a:ext>
                </a:extLst>
              </p:cNvPr>
              <p:cNvCxnSpPr>
                <a:cxnSpLocks/>
                <a:stCxn id="86" idx="6"/>
                <a:endCxn id="91" idx="2"/>
              </p:cNvCxnSpPr>
              <p:nvPr/>
            </p:nvCxnSpPr>
            <p:spPr>
              <a:xfrm flipV="1">
                <a:off x="4272741" y="3860206"/>
                <a:ext cx="595745" cy="9800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625FDE71-F2DF-4A4A-8D43-93DD544394A8}"/>
                  </a:ext>
                </a:extLst>
              </p:cNvPr>
              <p:cNvCxnSpPr>
                <a:cxnSpLocks/>
                <a:stCxn id="86" idx="6"/>
                <a:endCxn id="92" idx="2"/>
              </p:cNvCxnSpPr>
              <p:nvPr/>
            </p:nvCxnSpPr>
            <p:spPr>
              <a:xfrm flipV="1">
                <a:off x="4272741" y="4537231"/>
                <a:ext cx="595745" cy="303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DE8DE9E-AE35-134B-B8DA-A3C74B8AC0BB}"/>
                  </a:ext>
                </a:extLst>
              </p:cNvPr>
              <p:cNvCxnSpPr>
                <a:cxnSpLocks/>
                <a:stCxn id="89" idx="6"/>
              </p:cNvCxnSpPr>
              <p:nvPr/>
            </p:nvCxnSpPr>
            <p:spPr>
              <a:xfrm>
                <a:off x="5383876" y="3216670"/>
                <a:ext cx="584664" cy="3364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4829BA81-EE8C-DE46-8893-8323DF8C995D}"/>
                  </a:ext>
                </a:extLst>
              </p:cNvPr>
              <p:cNvCxnSpPr>
                <a:cxnSpLocks/>
                <a:stCxn id="89" idx="6"/>
              </p:cNvCxnSpPr>
              <p:nvPr/>
            </p:nvCxnSpPr>
            <p:spPr>
              <a:xfrm>
                <a:off x="5383876" y="3216670"/>
                <a:ext cx="584663" cy="97997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1CA29D1C-34D6-8C47-A342-0B955620F783}"/>
                  </a:ext>
                </a:extLst>
              </p:cNvPr>
              <p:cNvCxnSpPr>
                <a:cxnSpLocks/>
                <a:stCxn id="91" idx="6"/>
              </p:cNvCxnSpPr>
              <p:nvPr/>
            </p:nvCxnSpPr>
            <p:spPr>
              <a:xfrm flipV="1">
                <a:off x="5383875" y="3553113"/>
                <a:ext cx="584665" cy="30709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11F4960-DB3B-E042-B079-2149C970480B}"/>
                  </a:ext>
                </a:extLst>
              </p:cNvPr>
              <p:cNvCxnSpPr>
                <a:cxnSpLocks/>
                <a:stCxn id="92" idx="6"/>
              </p:cNvCxnSpPr>
              <p:nvPr/>
            </p:nvCxnSpPr>
            <p:spPr>
              <a:xfrm flipV="1">
                <a:off x="5383875" y="3553113"/>
                <a:ext cx="584665" cy="9841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E1F98E54-0D62-7647-B850-B82770298951}"/>
                  </a:ext>
                </a:extLst>
              </p:cNvPr>
              <p:cNvCxnSpPr>
                <a:cxnSpLocks/>
                <a:stCxn id="91" idx="6"/>
              </p:cNvCxnSpPr>
              <p:nvPr/>
            </p:nvCxnSpPr>
            <p:spPr>
              <a:xfrm>
                <a:off x="5383875" y="3860206"/>
                <a:ext cx="584664" cy="3364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F00F05C6-E566-724E-8EC6-026F2F8DAC92}"/>
                  </a:ext>
                </a:extLst>
              </p:cNvPr>
              <p:cNvCxnSpPr>
                <a:cxnSpLocks/>
                <a:stCxn id="92" idx="6"/>
              </p:cNvCxnSpPr>
              <p:nvPr/>
            </p:nvCxnSpPr>
            <p:spPr>
              <a:xfrm flipV="1">
                <a:off x="5383875" y="4196649"/>
                <a:ext cx="584664" cy="3405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DBD50017-CFE2-7F4D-9FE8-43B9501367DD}"/>
                  </a:ext>
                </a:extLst>
              </p:cNvPr>
              <p:cNvCxnSpPr>
                <a:cxnSpLocks/>
                <a:stCxn id="94" idx="6"/>
                <a:endCxn id="97" idx="2"/>
              </p:cNvCxnSpPr>
              <p:nvPr/>
            </p:nvCxnSpPr>
            <p:spPr>
              <a:xfrm flipV="1">
                <a:off x="6483929" y="3211815"/>
                <a:ext cx="595739" cy="3579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0938C263-3FF1-3543-8AD0-87B6B059B33F}"/>
                  </a:ext>
                </a:extLst>
              </p:cNvPr>
              <p:cNvCxnSpPr>
                <a:cxnSpLocks/>
                <a:stCxn id="94" idx="6"/>
                <a:endCxn id="98" idx="2"/>
              </p:cNvCxnSpPr>
              <p:nvPr/>
            </p:nvCxnSpPr>
            <p:spPr>
              <a:xfrm>
                <a:off x="6483929" y="3569738"/>
                <a:ext cx="595738" cy="28561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AB55BCD7-B1A8-6747-AE29-288D6EF5E0A5}"/>
                  </a:ext>
                </a:extLst>
              </p:cNvPr>
              <p:cNvCxnSpPr>
                <a:cxnSpLocks/>
                <a:stCxn id="94" idx="6"/>
                <a:endCxn id="100" idx="2"/>
              </p:cNvCxnSpPr>
              <p:nvPr/>
            </p:nvCxnSpPr>
            <p:spPr>
              <a:xfrm>
                <a:off x="6483929" y="3569738"/>
                <a:ext cx="595738" cy="96263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EB408A69-F40A-9B4C-8987-04450C94310E}"/>
                  </a:ext>
                </a:extLst>
              </p:cNvPr>
              <p:cNvCxnSpPr>
                <a:cxnSpLocks/>
                <a:stCxn id="95" idx="6"/>
                <a:endCxn id="97" idx="2"/>
              </p:cNvCxnSpPr>
              <p:nvPr/>
            </p:nvCxnSpPr>
            <p:spPr>
              <a:xfrm flipV="1">
                <a:off x="6483928" y="3211815"/>
                <a:ext cx="595740" cy="100145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60B717C3-D215-4444-8777-DDC173FF38F9}"/>
                  </a:ext>
                </a:extLst>
              </p:cNvPr>
              <p:cNvCxnSpPr>
                <a:cxnSpLocks/>
                <a:stCxn id="95" idx="6"/>
                <a:endCxn id="98" idx="2"/>
              </p:cNvCxnSpPr>
              <p:nvPr/>
            </p:nvCxnSpPr>
            <p:spPr>
              <a:xfrm flipV="1">
                <a:off x="6483928" y="3855351"/>
                <a:ext cx="595739" cy="3579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EF468D9D-2C72-2C49-A00C-879665CABD22}"/>
                  </a:ext>
                </a:extLst>
              </p:cNvPr>
              <p:cNvCxnSpPr>
                <a:cxnSpLocks/>
                <a:stCxn id="95" idx="6"/>
                <a:endCxn id="100" idx="2"/>
              </p:cNvCxnSpPr>
              <p:nvPr/>
            </p:nvCxnSpPr>
            <p:spPr>
              <a:xfrm>
                <a:off x="6483928" y="4213274"/>
                <a:ext cx="595739" cy="3191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0C6B6959-A572-5D44-BDB1-91C69490DAD1}"/>
                  </a:ext>
                </a:extLst>
              </p:cNvPr>
              <p:cNvCxnSpPr>
                <a:cxnSpLocks/>
                <a:stCxn id="97" idx="6"/>
                <a:endCxn id="101" idx="2"/>
              </p:cNvCxnSpPr>
              <p:nvPr/>
            </p:nvCxnSpPr>
            <p:spPr>
              <a:xfrm flipV="1">
                <a:off x="7595057" y="2923789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F02A0EEF-CE87-D844-AEE9-D13C87494198}"/>
                  </a:ext>
                </a:extLst>
              </p:cNvPr>
              <p:cNvCxnSpPr>
                <a:cxnSpLocks/>
                <a:stCxn id="97" idx="6"/>
                <a:endCxn id="103" idx="2"/>
              </p:cNvCxnSpPr>
              <p:nvPr/>
            </p:nvCxnSpPr>
            <p:spPr>
              <a:xfrm>
                <a:off x="7595057" y="3211815"/>
                <a:ext cx="612369" cy="3555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D06445E-2A38-074D-88F3-D637246040D2}"/>
                  </a:ext>
                </a:extLst>
              </p:cNvPr>
              <p:cNvCxnSpPr>
                <a:cxnSpLocks/>
                <a:stCxn id="97" idx="6"/>
                <a:endCxn id="106" idx="2"/>
              </p:cNvCxnSpPr>
              <p:nvPr/>
            </p:nvCxnSpPr>
            <p:spPr>
              <a:xfrm>
                <a:off x="7595057" y="3211815"/>
                <a:ext cx="612369" cy="103253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8036172B-5B02-7A48-94E7-1ABC4C8A851B}"/>
                  </a:ext>
                </a:extLst>
              </p:cNvPr>
              <p:cNvCxnSpPr>
                <a:cxnSpLocks/>
                <a:stCxn id="97" idx="6"/>
                <a:endCxn id="104" idx="2"/>
              </p:cNvCxnSpPr>
              <p:nvPr/>
            </p:nvCxnSpPr>
            <p:spPr>
              <a:xfrm>
                <a:off x="7595057" y="3211815"/>
                <a:ext cx="612369" cy="1676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DAA1254F-78B3-7048-80E6-BA352AB8E117}"/>
                  </a:ext>
                </a:extLst>
              </p:cNvPr>
              <p:cNvCxnSpPr>
                <a:cxnSpLocks/>
                <a:stCxn id="98" idx="6"/>
                <a:endCxn id="101" idx="2"/>
              </p:cNvCxnSpPr>
              <p:nvPr/>
            </p:nvCxnSpPr>
            <p:spPr>
              <a:xfrm flipV="1">
                <a:off x="7595056" y="2923789"/>
                <a:ext cx="612371" cy="9315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0568A649-5177-994E-97C9-1C68653CB172}"/>
                  </a:ext>
                </a:extLst>
              </p:cNvPr>
              <p:cNvCxnSpPr>
                <a:cxnSpLocks/>
                <a:stCxn id="98" idx="6"/>
                <a:endCxn id="103" idx="2"/>
              </p:cNvCxnSpPr>
              <p:nvPr/>
            </p:nvCxnSpPr>
            <p:spPr>
              <a:xfrm flipV="1">
                <a:off x="7595056" y="3567325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714AB462-2CC2-3C41-A1A2-86B7DFD321A8}"/>
                  </a:ext>
                </a:extLst>
              </p:cNvPr>
              <p:cNvCxnSpPr>
                <a:cxnSpLocks/>
                <a:stCxn id="98" idx="6"/>
                <a:endCxn id="106" idx="2"/>
              </p:cNvCxnSpPr>
              <p:nvPr/>
            </p:nvCxnSpPr>
            <p:spPr>
              <a:xfrm>
                <a:off x="7595056" y="3855351"/>
                <a:ext cx="612370" cy="3889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29771B2-C354-4444-9536-045F91056786}"/>
                  </a:ext>
                </a:extLst>
              </p:cNvPr>
              <p:cNvCxnSpPr>
                <a:cxnSpLocks/>
                <a:stCxn id="98" idx="6"/>
                <a:endCxn id="104" idx="2"/>
              </p:cNvCxnSpPr>
              <p:nvPr/>
            </p:nvCxnSpPr>
            <p:spPr>
              <a:xfrm>
                <a:off x="7595056" y="3855351"/>
                <a:ext cx="612370" cy="103253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87F7F0B6-6ABB-304B-A78F-8F8141D1166C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 flipV="1">
                <a:off x="7595056" y="2923789"/>
                <a:ext cx="612371" cy="160858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877BB2A8-B005-CA4C-BFDD-2CCD6BE3BB20}"/>
                  </a:ext>
                </a:extLst>
              </p:cNvPr>
              <p:cNvCxnSpPr>
                <a:cxnSpLocks/>
                <a:stCxn id="100" idx="6"/>
                <a:endCxn id="103" idx="2"/>
              </p:cNvCxnSpPr>
              <p:nvPr/>
            </p:nvCxnSpPr>
            <p:spPr>
              <a:xfrm flipV="1">
                <a:off x="7595056" y="3567325"/>
                <a:ext cx="612370" cy="9650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6CBB58FA-FE10-6041-8B20-91E6D7498B44}"/>
                  </a:ext>
                </a:extLst>
              </p:cNvPr>
              <p:cNvCxnSpPr>
                <a:cxnSpLocks/>
                <a:stCxn id="100" idx="6"/>
                <a:endCxn id="106" idx="2"/>
              </p:cNvCxnSpPr>
              <p:nvPr/>
            </p:nvCxnSpPr>
            <p:spPr>
              <a:xfrm flipV="1">
                <a:off x="7595056" y="4244350"/>
                <a:ext cx="612370" cy="28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16824D48-2415-7C41-A368-81DA2349D469}"/>
                  </a:ext>
                </a:extLst>
              </p:cNvPr>
              <p:cNvCxnSpPr>
                <a:cxnSpLocks/>
                <a:stCxn id="100" idx="6"/>
                <a:endCxn id="104" idx="2"/>
              </p:cNvCxnSpPr>
              <p:nvPr/>
            </p:nvCxnSpPr>
            <p:spPr>
              <a:xfrm>
                <a:off x="7595056" y="4532376"/>
                <a:ext cx="612370" cy="3555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ight Arrow 155">
                <a:extLst>
                  <a:ext uri="{FF2B5EF4-FFF2-40B4-BE49-F238E27FC236}">
                    <a16:creationId xmlns:a16="http://schemas.microsoft.com/office/drawing/2014/main" id="{F1790B01-0E3C-4A42-88AF-5D593EA1783C}"/>
                  </a:ext>
                </a:extLst>
              </p:cNvPr>
              <p:cNvSpPr/>
              <p:nvPr/>
            </p:nvSpPr>
            <p:spPr>
              <a:xfrm>
                <a:off x="4570613" y="5089683"/>
                <a:ext cx="1264922" cy="346841"/>
              </a:xfrm>
              <a:prstGeom prst="rightArrow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7" name="Right Arrow 156">
                <a:extLst>
                  <a:ext uri="{FF2B5EF4-FFF2-40B4-BE49-F238E27FC236}">
                    <a16:creationId xmlns:a16="http://schemas.microsoft.com/office/drawing/2014/main" id="{F66444BD-81D1-4741-B923-9B61D3CF8135}"/>
                  </a:ext>
                </a:extLst>
              </p:cNvPr>
              <p:cNvSpPr/>
              <p:nvPr/>
            </p:nvSpPr>
            <p:spPr>
              <a:xfrm>
                <a:off x="6582984" y="5109481"/>
                <a:ext cx="1264922" cy="346841"/>
              </a:xfrm>
              <a:prstGeom prst="rightArrow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AFA98FF4-B47A-E544-BE3E-D1C45BDCFC3A}"/>
                  </a:ext>
                </a:extLst>
              </p:cNvPr>
              <p:cNvSpPr txBox="1"/>
              <p:nvPr/>
            </p:nvSpPr>
            <p:spPr>
              <a:xfrm>
                <a:off x="4570613" y="5456322"/>
                <a:ext cx="12649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Encoder</a:t>
                </a: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7FAE5316-EAE1-BE4B-A7D1-950C2F49D7F1}"/>
                  </a:ext>
                </a:extLst>
              </p:cNvPr>
              <p:cNvSpPr txBox="1"/>
              <p:nvPr/>
            </p:nvSpPr>
            <p:spPr>
              <a:xfrm>
                <a:off x="6606535" y="5460133"/>
                <a:ext cx="12413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Decoder</a:t>
                </a: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2AAD5B7-677D-E744-A04B-6A80E39626B0}"/>
                </a:ext>
              </a:extLst>
            </p:cNvPr>
            <p:cNvSpPr txBox="1"/>
            <p:nvPr/>
          </p:nvSpPr>
          <p:spPr>
            <a:xfrm>
              <a:off x="2276473" y="4049479"/>
              <a:ext cx="83959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latin typeface="Mistral" panose="03090702030407020403" pitchFamily="66" charset="0"/>
                </a:rPr>
                <a:t>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AC2BB4D-B7F9-8E46-AEF6-3C3BC4CBED3A}"/>
                </a:ext>
              </a:extLst>
            </p:cNvPr>
            <p:cNvSpPr txBox="1"/>
            <p:nvPr/>
          </p:nvSpPr>
          <p:spPr>
            <a:xfrm>
              <a:off x="9153859" y="4034580"/>
              <a:ext cx="83959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latin typeface="Mistral" panose="03090702030407020403" pitchFamily="66" charset="0"/>
                </a:rPr>
                <a:t>X</a:t>
              </a:r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C30E6856-FA83-3147-83C5-D64B5AEC31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38249" y="4649643"/>
              <a:ext cx="433641" cy="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A43E4D83-4E21-4449-8ED2-5E32A82A4F35}"/>
                </a:ext>
              </a:extLst>
            </p:cNvPr>
            <p:cNvCxnSpPr/>
            <p:nvPr/>
          </p:nvCxnSpPr>
          <p:spPr>
            <a:xfrm flipV="1">
              <a:off x="8765080" y="4627603"/>
              <a:ext cx="433641" cy="1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061556"/>
          </a:xfrm>
        </p:spPr>
        <p:txBody>
          <a:bodyPr>
            <a:normAutofit/>
          </a:bodyPr>
          <a:lstStyle/>
          <a:p>
            <a:r>
              <a:rPr lang="en-US" dirty="0"/>
              <a:t>Why should we care about this? We actually don’t care about the output layer. We care about the hidden layer. </a:t>
            </a:r>
          </a:p>
          <a:p>
            <a:r>
              <a:rPr lang="en-US" dirty="0"/>
              <a:t>Because it contains the same information with few nodes. Once the network can reliably reconstruct the input, the hidden layer must contain enough information to represent the output.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E32E36C8-B5E2-134F-AAD3-C156671CA9F3}"/>
              </a:ext>
            </a:extLst>
          </p:cNvPr>
          <p:cNvGrpSpPr/>
          <p:nvPr/>
        </p:nvGrpSpPr>
        <p:grpSpPr>
          <a:xfrm>
            <a:off x="3613268" y="3671447"/>
            <a:ext cx="4965464" cy="3202642"/>
            <a:chOff x="3757352" y="2626823"/>
            <a:chExt cx="4965464" cy="320264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CCC3E8F-D854-E844-B51E-8F31418AD7F1}"/>
                </a:ext>
              </a:extLst>
            </p:cNvPr>
            <p:cNvSpPr/>
            <p:nvPr/>
          </p:nvSpPr>
          <p:spPr>
            <a:xfrm>
              <a:off x="3757353" y="262682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E1F024A-8F43-F748-85E6-D12640FBF462}"/>
                </a:ext>
              </a:extLst>
            </p:cNvPr>
            <p:cNvSpPr/>
            <p:nvPr/>
          </p:nvSpPr>
          <p:spPr>
            <a:xfrm>
              <a:off x="3757352" y="327035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F051D3E-B157-6B40-9D51-61603D02EFA2}"/>
                </a:ext>
              </a:extLst>
            </p:cNvPr>
            <p:cNvSpPr/>
            <p:nvPr/>
          </p:nvSpPr>
          <p:spPr>
            <a:xfrm>
              <a:off x="3757352" y="4590920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C83638-D833-EE47-A39F-A8E531E60F71}"/>
                </a:ext>
              </a:extLst>
            </p:cNvPr>
            <p:cNvSpPr/>
            <p:nvPr/>
          </p:nvSpPr>
          <p:spPr>
            <a:xfrm>
              <a:off x="3757352" y="394738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6DBC3D0-B5EB-BA48-ABBE-EE2243B51AB3}"/>
                </a:ext>
              </a:extLst>
            </p:cNvPr>
            <p:cNvSpPr/>
            <p:nvPr/>
          </p:nvSpPr>
          <p:spPr>
            <a:xfrm>
              <a:off x="4868487" y="296728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2EB19E-E08B-C540-897C-4C340B5D6350}"/>
                </a:ext>
              </a:extLst>
            </p:cNvPr>
            <p:cNvSpPr/>
            <p:nvPr/>
          </p:nvSpPr>
          <p:spPr>
            <a:xfrm>
              <a:off x="4868486" y="361082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95583A8-3074-AB4B-94FE-F7AAD9E0F373}"/>
                </a:ext>
              </a:extLst>
            </p:cNvPr>
            <p:cNvSpPr/>
            <p:nvPr/>
          </p:nvSpPr>
          <p:spPr>
            <a:xfrm>
              <a:off x="4868486" y="428784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CEED74E-B4DD-B94F-ACEA-A897897E427A}"/>
                </a:ext>
              </a:extLst>
            </p:cNvPr>
            <p:cNvSpPr/>
            <p:nvPr/>
          </p:nvSpPr>
          <p:spPr>
            <a:xfrm>
              <a:off x="5968540" y="3320356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346DECD-3976-D84B-AB92-1BA802D9375D}"/>
                </a:ext>
              </a:extLst>
            </p:cNvPr>
            <p:cNvSpPr/>
            <p:nvPr/>
          </p:nvSpPr>
          <p:spPr>
            <a:xfrm>
              <a:off x="5968539" y="3963892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BCADE5A-792D-674A-98D0-3D79D42814B3}"/>
                </a:ext>
              </a:extLst>
            </p:cNvPr>
            <p:cNvSpPr/>
            <p:nvPr/>
          </p:nvSpPr>
          <p:spPr>
            <a:xfrm>
              <a:off x="7079668" y="296243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5687679-CE31-2C46-9528-D81F1764ED6D}"/>
                </a:ext>
              </a:extLst>
            </p:cNvPr>
            <p:cNvSpPr/>
            <p:nvPr/>
          </p:nvSpPr>
          <p:spPr>
            <a:xfrm>
              <a:off x="7079667" y="360596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596E013-CB1D-DF43-85EC-666A4926EC34}"/>
                </a:ext>
              </a:extLst>
            </p:cNvPr>
            <p:cNvSpPr/>
            <p:nvPr/>
          </p:nvSpPr>
          <p:spPr>
            <a:xfrm>
              <a:off x="7079667" y="428299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77902AA-AD87-6E45-BBCA-507E1FF97921}"/>
                </a:ext>
              </a:extLst>
            </p:cNvPr>
            <p:cNvSpPr/>
            <p:nvPr/>
          </p:nvSpPr>
          <p:spPr>
            <a:xfrm>
              <a:off x="8207427" y="2674407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2C0560B-2717-0740-85E4-61BD2982CEC8}"/>
                </a:ext>
              </a:extLst>
            </p:cNvPr>
            <p:cNvSpPr/>
            <p:nvPr/>
          </p:nvSpPr>
          <p:spPr>
            <a:xfrm>
              <a:off x="8207426" y="331794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8904F46-0C03-304E-867E-1660C49F7892}"/>
                </a:ext>
              </a:extLst>
            </p:cNvPr>
            <p:cNvSpPr/>
            <p:nvPr/>
          </p:nvSpPr>
          <p:spPr>
            <a:xfrm>
              <a:off x="8207426" y="463850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0B22DE-70F8-8B45-97EE-042673A131E9}"/>
                </a:ext>
              </a:extLst>
            </p:cNvPr>
            <p:cNvSpPr/>
            <p:nvPr/>
          </p:nvSpPr>
          <p:spPr>
            <a:xfrm>
              <a:off x="8207426" y="399496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EE6485D-7B2A-5047-B1F7-899637860BE1}"/>
                </a:ext>
              </a:extLst>
            </p:cNvPr>
            <p:cNvCxnSpPr>
              <a:stCxn id="5" idx="6"/>
              <a:endCxn id="10" idx="2"/>
            </p:cNvCxnSpPr>
            <p:nvPr/>
          </p:nvCxnSpPr>
          <p:spPr>
            <a:xfrm>
              <a:off x="4272742" y="2876205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809234-F64B-C544-A9C6-426AD2C74D0D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4272742" y="2876205"/>
              <a:ext cx="595744" cy="9840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6C3D98D-EC15-E447-8696-D86E3A11B655}"/>
                </a:ext>
              </a:extLst>
            </p:cNvPr>
            <p:cNvCxnSpPr>
              <a:cxnSpLocks/>
              <a:stCxn id="5" idx="6"/>
              <a:endCxn id="13" idx="2"/>
            </p:cNvCxnSpPr>
            <p:nvPr/>
          </p:nvCxnSpPr>
          <p:spPr>
            <a:xfrm>
              <a:off x="4272742" y="2876205"/>
              <a:ext cx="595744" cy="1661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A157E90-7063-AA4C-865B-C2243DA7335E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4272741" y="3216670"/>
              <a:ext cx="595746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BB541D4-6F53-0740-B6B8-75B7885EDBF7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4272741" y="3519741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2609EEA-4C2C-1F41-AA86-1031A7320759}"/>
                </a:ext>
              </a:extLst>
            </p:cNvPr>
            <p:cNvCxnSpPr>
              <a:cxnSpLocks/>
              <a:stCxn id="6" idx="6"/>
              <a:endCxn id="13" idx="2"/>
            </p:cNvCxnSpPr>
            <p:nvPr/>
          </p:nvCxnSpPr>
          <p:spPr>
            <a:xfrm>
              <a:off x="4272741" y="3519741"/>
              <a:ext cx="595745" cy="1017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79D9F10-A5C4-0743-8547-A2C460F36E77}"/>
                </a:ext>
              </a:extLst>
            </p:cNvPr>
            <p:cNvCxnSpPr>
              <a:cxnSpLocks/>
              <a:stCxn id="8" idx="6"/>
              <a:endCxn id="10" idx="2"/>
            </p:cNvCxnSpPr>
            <p:nvPr/>
          </p:nvCxnSpPr>
          <p:spPr>
            <a:xfrm flipV="1">
              <a:off x="4272741" y="3216670"/>
              <a:ext cx="595746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9E325D9-BA68-3C4C-A9CB-64E9604D73A9}"/>
                </a:ext>
              </a:extLst>
            </p:cNvPr>
            <p:cNvCxnSpPr>
              <a:cxnSpLocks/>
              <a:stCxn id="8" idx="6"/>
              <a:endCxn id="11" idx="2"/>
            </p:cNvCxnSpPr>
            <p:nvPr/>
          </p:nvCxnSpPr>
          <p:spPr>
            <a:xfrm flipV="1">
              <a:off x="4272741" y="3860206"/>
              <a:ext cx="595745" cy="3365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94B68F3-C466-1B48-B31D-060274A95E52}"/>
                </a:ext>
              </a:extLst>
            </p:cNvPr>
            <p:cNvCxnSpPr>
              <a:cxnSpLocks/>
              <a:stCxn id="8" idx="6"/>
              <a:endCxn id="13" idx="2"/>
            </p:cNvCxnSpPr>
            <p:nvPr/>
          </p:nvCxnSpPr>
          <p:spPr>
            <a:xfrm>
              <a:off x="4272741" y="4196766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426B090-9353-6840-AB0E-D350DE37E6E5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4272741" y="3216670"/>
              <a:ext cx="595746" cy="16236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D8D0B7D-2C6B-AA4A-B494-350B55549DEA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4272741" y="3860206"/>
              <a:ext cx="595745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40F8D82-159F-AA42-8933-B625048C3A39}"/>
                </a:ext>
              </a:extLst>
            </p:cNvPr>
            <p:cNvCxnSpPr>
              <a:cxnSpLocks/>
              <a:stCxn id="7" idx="6"/>
              <a:endCxn id="13" idx="2"/>
            </p:cNvCxnSpPr>
            <p:nvPr/>
          </p:nvCxnSpPr>
          <p:spPr>
            <a:xfrm flipV="1">
              <a:off x="4272741" y="4537231"/>
              <a:ext cx="595745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CF7D199-DBBD-DB4F-BE86-36FE0F482D4E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5383876" y="3216670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13AC5DD-1E93-A74C-9A11-5D90983F5FBD}"/>
                </a:ext>
              </a:extLst>
            </p:cNvPr>
            <p:cNvCxnSpPr>
              <a:cxnSpLocks/>
              <a:stCxn id="10" idx="6"/>
            </p:cNvCxnSpPr>
            <p:nvPr/>
          </p:nvCxnSpPr>
          <p:spPr>
            <a:xfrm>
              <a:off x="5383876" y="3216670"/>
              <a:ext cx="584663" cy="979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70BF14F-28EA-B443-B353-86AA5707F96A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 flipV="1">
              <a:off x="5383875" y="3553113"/>
              <a:ext cx="584665" cy="307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DDBB8BA-4499-7A4C-B368-49A57C388728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5383875" y="3553113"/>
              <a:ext cx="584665" cy="984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9C0183D-2F70-8642-B2CA-F4EF3A528D6D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5383875" y="3860206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C635B74-DDBD-F948-AF80-8A24D73FB042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5383875" y="4196649"/>
              <a:ext cx="584664" cy="3405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1025789-93CE-A541-A6EB-827D12857269}"/>
                </a:ext>
              </a:extLst>
            </p:cNvPr>
            <p:cNvCxnSpPr>
              <a:cxnSpLocks/>
              <a:stCxn id="15" idx="6"/>
              <a:endCxn id="18" idx="2"/>
            </p:cNvCxnSpPr>
            <p:nvPr/>
          </p:nvCxnSpPr>
          <p:spPr>
            <a:xfrm flipV="1">
              <a:off x="6483929" y="3211815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63BE7570-DB34-6547-94A4-8510E35E9C39}"/>
                </a:ext>
              </a:extLst>
            </p:cNvPr>
            <p:cNvCxnSpPr>
              <a:cxnSpLocks/>
              <a:stCxn id="15" idx="6"/>
              <a:endCxn id="19" idx="2"/>
            </p:cNvCxnSpPr>
            <p:nvPr/>
          </p:nvCxnSpPr>
          <p:spPr>
            <a:xfrm>
              <a:off x="6483929" y="3569738"/>
              <a:ext cx="595738" cy="2856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F1A3DDA-2611-E94D-81FE-92AE64C283F1}"/>
                </a:ext>
              </a:extLst>
            </p:cNvPr>
            <p:cNvCxnSpPr>
              <a:cxnSpLocks/>
              <a:stCxn id="15" idx="6"/>
              <a:endCxn id="20" idx="2"/>
            </p:cNvCxnSpPr>
            <p:nvPr/>
          </p:nvCxnSpPr>
          <p:spPr>
            <a:xfrm>
              <a:off x="6483929" y="3569738"/>
              <a:ext cx="595738" cy="962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C4035BE-2D70-CD49-9E39-6E9FF215F50C}"/>
                </a:ext>
              </a:extLst>
            </p:cNvPr>
            <p:cNvCxnSpPr>
              <a:cxnSpLocks/>
              <a:stCxn id="16" idx="6"/>
              <a:endCxn id="18" idx="2"/>
            </p:cNvCxnSpPr>
            <p:nvPr/>
          </p:nvCxnSpPr>
          <p:spPr>
            <a:xfrm flipV="1">
              <a:off x="6483928" y="3211815"/>
              <a:ext cx="595740" cy="100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E85E16A-6491-8F42-8055-797372A9736D}"/>
                </a:ext>
              </a:extLst>
            </p:cNvPr>
            <p:cNvCxnSpPr>
              <a:cxnSpLocks/>
              <a:stCxn id="16" idx="6"/>
              <a:endCxn id="19" idx="2"/>
            </p:cNvCxnSpPr>
            <p:nvPr/>
          </p:nvCxnSpPr>
          <p:spPr>
            <a:xfrm flipV="1">
              <a:off x="6483928" y="3855351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BD91053F-7473-764B-9C23-E86374D5CDF5}"/>
                </a:ext>
              </a:extLst>
            </p:cNvPr>
            <p:cNvCxnSpPr>
              <a:cxnSpLocks/>
              <a:stCxn id="16" idx="6"/>
              <a:endCxn id="20" idx="2"/>
            </p:cNvCxnSpPr>
            <p:nvPr/>
          </p:nvCxnSpPr>
          <p:spPr>
            <a:xfrm>
              <a:off x="6483928" y="4213274"/>
              <a:ext cx="595739" cy="319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7749BB8-0742-4C4B-8D5F-5E1233D43EBA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7595057" y="2923789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6274F18-74DA-E245-9BBC-3C0D81F11307}"/>
                </a:ext>
              </a:extLst>
            </p:cNvPr>
            <p:cNvCxnSpPr>
              <a:cxnSpLocks/>
              <a:stCxn id="18" idx="6"/>
              <a:endCxn id="22" idx="2"/>
            </p:cNvCxnSpPr>
            <p:nvPr/>
          </p:nvCxnSpPr>
          <p:spPr>
            <a:xfrm>
              <a:off x="7595057" y="3211815"/>
              <a:ext cx="612369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4BC148-2568-DB4A-AF04-F89BA3FDDFD1}"/>
                </a:ext>
              </a:extLst>
            </p:cNvPr>
            <p:cNvCxnSpPr>
              <a:cxnSpLocks/>
              <a:stCxn id="18" idx="6"/>
              <a:endCxn id="24" idx="2"/>
            </p:cNvCxnSpPr>
            <p:nvPr/>
          </p:nvCxnSpPr>
          <p:spPr>
            <a:xfrm>
              <a:off x="7595057" y="3211815"/>
              <a:ext cx="612369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933BC55-536A-C348-ACC8-1D40838557BF}"/>
                </a:ext>
              </a:extLst>
            </p:cNvPr>
            <p:cNvCxnSpPr>
              <a:cxnSpLocks/>
              <a:stCxn id="18" idx="6"/>
              <a:endCxn id="23" idx="2"/>
            </p:cNvCxnSpPr>
            <p:nvPr/>
          </p:nvCxnSpPr>
          <p:spPr>
            <a:xfrm>
              <a:off x="7595057" y="3211815"/>
              <a:ext cx="612369" cy="1676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6FA71BB-1561-574B-A092-D6C893FA16ED}"/>
                </a:ext>
              </a:extLst>
            </p:cNvPr>
            <p:cNvCxnSpPr>
              <a:cxnSpLocks/>
              <a:stCxn id="19" idx="6"/>
              <a:endCxn id="21" idx="2"/>
            </p:cNvCxnSpPr>
            <p:nvPr/>
          </p:nvCxnSpPr>
          <p:spPr>
            <a:xfrm flipV="1">
              <a:off x="7595056" y="2923789"/>
              <a:ext cx="612371" cy="931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94FFBE60-7F8A-9649-9E47-5E43F8487977}"/>
                </a:ext>
              </a:extLst>
            </p:cNvPr>
            <p:cNvCxnSpPr>
              <a:cxnSpLocks/>
              <a:stCxn id="19" idx="6"/>
              <a:endCxn id="22" idx="2"/>
            </p:cNvCxnSpPr>
            <p:nvPr/>
          </p:nvCxnSpPr>
          <p:spPr>
            <a:xfrm flipV="1">
              <a:off x="7595056" y="3567325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BB882D4-BC38-8841-9E2F-B25E1D0EBDCE}"/>
                </a:ext>
              </a:extLst>
            </p:cNvPr>
            <p:cNvCxnSpPr>
              <a:cxnSpLocks/>
              <a:stCxn id="19" idx="6"/>
              <a:endCxn id="24" idx="2"/>
            </p:cNvCxnSpPr>
            <p:nvPr/>
          </p:nvCxnSpPr>
          <p:spPr>
            <a:xfrm>
              <a:off x="7595056" y="3855351"/>
              <a:ext cx="612370" cy="3889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0018AB46-D91F-9249-B6D1-4127CA693A7F}"/>
                </a:ext>
              </a:extLst>
            </p:cNvPr>
            <p:cNvCxnSpPr>
              <a:cxnSpLocks/>
              <a:stCxn id="19" idx="6"/>
              <a:endCxn id="23" idx="2"/>
            </p:cNvCxnSpPr>
            <p:nvPr/>
          </p:nvCxnSpPr>
          <p:spPr>
            <a:xfrm>
              <a:off x="7595056" y="3855351"/>
              <a:ext cx="612370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B029822-0E52-9844-AB90-6B79A465DE4C}"/>
                </a:ext>
              </a:extLst>
            </p:cNvPr>
            <p:cNvCxnSpPr>
              <a:cxnSpLocks/>
              <a:stCxn id="20" idx="6"/>
              <a:endCxn id="21" idx="2"/>
            </p:cNvCxnSpPr>
            <p:nvPr/>
          </p:nvCxnSpPr>
          <p:spPr>
            <a:xfrm flipV="1">
              <a:off x="7595056" y="2923789"/>
              <a:ext cx="612371" cy="1608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B1E446B-4DDB-4940-9D42-8BAE94D05822}"/>
                </a:ext>
              </a:extLst>
            </p:cNvPr>
            <p:cNvCxnSpPr>
              <a:cxnSpLocks/>
              <a:stCxn id="20" idx="6"/>
              <a:endCxn id="22" idx="2"/>
            </p:cNvCxnSpPr>
            <p:nvPr/>
          </p:nvCxnSpPr>
          <p:spPr>
            <a:xfrm flipV="1">
              <a:off x="7595056" y="3567325"/>
              <a:ext cx="612370" cy="9650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CD6B261-D073-BE43-9333-ACD322157CD1}"/>
                </a:ext>
              </a:extLst>
            </p:cNvPr>
            <p:cNvCxnSpPr>
              <a:cxnSpLocks/>
              <a:stCxn id="20" idx="6"/>
              <a:endCxn id="24" idx="2"/>
            </p:cNvCxnSpPr>
            <p:nvPr/>
          </p:nvCxnSpPr>
          <p:spPr>
            <a:xfrm flipV="1">
              <a:off x="7595056" y="4244350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20DD4064-D634-1544-A36A-F828C5F40CFA}"/>
                </a:ext>
              </a:extLst>
            </p:cNvPr>
            <p:cNvCxnSpPr>
              <a:cxnSpLocks/>
              <a:stCxn id="20" idx="6"/>
              <a:endCxn id="23" idx="2"/>
            </p:cNvCxnSpPr>
            <p:nvPr/>
          </p:nvCxnSpPr>
          <p:spPr>
            <a:xfrm>
              <a:off x="7595056" y="4532376"/>
              <a:ext cx="612370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Right Arrow 131">
              <a:extLst>
                <a:ext uri="{FF2B5EF4-FFF2-40B4-BE49-F238E27FC236}">
                  <a16:creationId xmlns:a16="http://schemas.microsoft.com/office/drawing/2014/main" id="{636A6984-615B-7A4B-88CF-A434D26F12BB}"/>
                </a:ext>
              </a:extLst>
            </p:cNvPr>
            <p:cNvSpPr/>
            <p:nvPr/>
          </p:nvSpPr>
          <p:spPr>
            <a:xfrm>
              <a:off x="4570613" y="5089683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ight Arrow 132">
              <a:extLst>
                <a:ext uri="{FF2B5EF4-FFF2-40B4-BE49-F238E27FC236}">
                  <a16:creationId xmlns:a16="http://schemas.microsoft.com/office/drawing/2014/main" id="{B59D8047-C935-4F41-8CBB-3531952D3A65}"/>
                </a:ext>
              </a:extLst>
            </p:cNvPr>
            <p:cNvSpPr/>
            <p:nvPr/>
          </p:nvSpPr>
          <p:spPr>
            <a:xfrm>
              <a:off x="6582984" y="5109481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2BA883B-E4AE-FD4E-90A0-F04E9006A3D0}"/>
                </a:ext>
              </a:extLst>
            </p:cNvPr>
            <p:cNvSpPr txBox="1"/>
            <p:nvPr/>
          </p:nvSpPr>
          <p:spPr>
            <a:xfrm>
              <a:off x="4570613" y="5456322"/>
              <a:ext cx="12649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Encoder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BD37B49-294B-3C48-BB9C-5B2EC1CFA3C5}"/>
                </a:ext>
              </a:extLst>
            </p:cNvPr>
            <p:cNvSpPr txBox="1"/>
            <p:nvPr/>
          </p:nvSpPr>
          <p:spPr>
            <a:xfrm>
              <a:off x="6606535" y="5460133"/>
              <a:ext cx="1241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Decoder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187A16-1D51-BB4C-AE89-FDA81A47CA7E}"/>
              </a:ext>
            </a:extLst>
          </p:cNvPr>
          <p:cNvSpPr txBox="1"/>
          <p:nvPr/>
        </p:nvSpPr>
        <p:spPr>
          <a:xfrm>
            <a:off x="2378793" y="4642642"/>
            <a:ext cx="839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AD5F548-7EB2-B449-9814-F61E86BB2F43}"/>
              </a:ext>
            </a:extLst>
          </p:cNvPr>
          <p:cNvSpPr txBox="1"/>
          <p:nvPr/>
        </p:nvSpPr>
        <p:spPr>
          <a:xfrm>
            <a:off x="9305392" y="4650593"/>
            <a:ext cx="300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1AAD65C-614C-C349-9C6F-CC5C8B2ADFBC}"/>
              </a:ext>
            </a:extLst>
          </p:cNvPr>
          <p:cNvCxnSpPr>
            <a:cxnSpLocks/>
          </p:cNvCxnSpPr>
          <p:nvPr/>
        </p:nvCxnSpPr>
        <p:spPr>
          <a:xfrm flipV="1">
            <a:off x="3038249" y="492201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6F04A49-4A51-594B-B97A-30FE43AA19D3}"/>
              </a:ext>
            </a:extLst>
          </p:cNvPr>
          <p:cNvCxnSpPr/>
          <p:nvPr/>
        </p:nvCxnSpPr>
        <p:spPr>
          <a:xfrm flipV="1">
            <a:off x="8765080" y="489997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66917A6-984B-8A4C-A7E3-35E8A7A2D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6" t="4521" r="6293" b="-4521"/>
          <a:stretch/>
        </p:blipFill>
        <p:spPr>
          <a:xfrm>
            <a:off x="246128" y="3905342"/>
            <a:ext cx="2044672" cy="26723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25F2ADE-6748-3846-AB5E-14C6F85811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6619" r="15569"/>
          <a:stretch/>
        </p:blipFill>
        <p:spPr>
          <a:xfrm>
            <a:off x="10075713" y="3748580"/>
            <a:ext cx="1871878" cy="257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7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say the goal is to reconstruct the original X through the following 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617225"/>
            <a:ext cx="10567481" cy="2232741"/>
          </a:xfrm>
        </p:spPr>
        <p:txBody>
          <a:bodyPr>
            <a:normAutofit/>
          </a:bodyPr>
          <a:lstStyle/>
          <a:p>
            <a:r>
              <a:rPr lang="en-US" dirty="0"/>
              <a:t>The output should be the same as the input</a:t>
            </a:r>
          </a:p>
          <a:p>
            <a:r>
              <a:rPr lang="en-US" dirty="0"/>
              <a:t>We can call the first part of the network that compresses the  input into fewer nodes the “encoder”. </a:t>
            </a:r>
          </a:p>
          <a:p>
            <a:r>
              <a:rPr lang="en-US" dirty="0"/>
              <a:t>We can call the second that constructs the image the “decoder”.</a:t>
            </a:r>
          </a:p>
          <a:p>
            <a:endParaRPr lang="en-US" dirty="0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2B067CCE-DB16-274B-9D88-6A822F5244B6}"/>
              </a:ext>
            </a:extLst>
          </p:cNvPr>
          <p:cNvGrpSpPr/>
          <p:nvPr/>
        </p:nvGrpSpPr>
        <p:grpSpPr>
          <a:xfrm>
            <a:off x="3613268" y="3671447"/>
            <a:ext cx="4965464" cy="3202642"/>
            <a:chOff x="3757352" y="2626823"/>
            <a:chExt cx="4965464" cy="3202642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A7BB8DF-B89D-5B44-9558-78953E03E33D}"/>
                </a:ext>
              </a:extLst>
            </p:cNvPr>
            <p:cNvSpPr/>
            <p:nvPr/>
          </p:nvSpPr>
          <p:spPr>
            <a:xfrm>
              <a:off x="3757353" y="262682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E94C87C-7E07-7646-A9EB-1AB5DD2188A2}"/>
                </a:ext>
              </a:extLst>
            </p:cNvPr>
            <p:cNvSpPr/>
            <p:nvPr/>
          </p:nvSpPr>
          <p:spPr>
            <a:xfrm>
              <a:off x="3757352" y="327035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59F233-C667-5F43-AA80-81EEEDAFC988}"/>
                </a:ext>
              </a:extLst>
            </p:cNvPr>
            <p:cNvSpPr/>
            <p:nvPr/>
          </p:nvSpPr>
          <p:spPr>
            <a:xfrm>
              <a:off x="3757352" y="4590920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F962046-2320-6742-A435-8DCFF543C8F1}"/>
                </a:ext>
              </a:extLst>
            </p:cNvPr>
            <p:cNvSpPr/>
            <p:nvPr/>
          </p:nvSpPr>
          <p:spPr>
            <a:xfrm>
              <a:off x="3757352" y="394738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C9DF6785-B6D4-6B42-B157-8A9673304102}"/>
                </a:ext>
              </a:extLst>
            </p:cNvPr>
            <p:cNvSpPr/>
            <p:nvPr/>
          </p:nvSpPr>
          <p:spPr>
            <a:xfrm>
              <a:off x="4868487" y="296728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C49B46C-8D36-5247-80EE-B18E05789CD5}"/>
                </a:ext>
              </a:extLst>
            </p:cNvPr>
            <p:cNvSpPr/>
            <p:nvPr/>
          </p:nvSpPr>
          <p:spPr>
            <a:xfrm>
              <a:off x="4868486" y="361082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5C9F203E-7C4B-E74F-BA5C-EE631D440BDA}"/>
                </a:ext>
              </a:extLst>
            </p:cNvPr>
            <p:cNvSpPr/>
            <p:nvPr/>
          </p:nvSpPr>
          <p:spPr>
            <a:xfrm>
              <a:off x="4868486" y="428784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4F56C27-5751-A648-9CB7-A3081C065CDD}"/>
                </a:ext>
              </a:extLst>
            </p:cNvPr>
            <p:cNvSpPr/>
            <p:nvPr/>
          </p:nvSpPr>
          <p:spPr>
            <a:xfrm>
              <a:off x="5968540" y="3320356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D7D5A744-C699-E346-A094-6C434D9720C5}"/>
                </a:ext>
              </a:extLst>
            </p:cNvPr>
            <p:cNvSpPr/>
            <p:nvPr/>
          </p:nvSpPr>
          <p:spPr>
            <a:xfrm>
              <a:off x="5968539" y="3963892"/>
              <a:ext cx="515389" cy="498763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2D4B440-4A73-DD4B-8D70-D8E6733EE042}"/>
                </a:ext>
              </a:extLst>
            </p:cNvPr>
            <p:cNvSpPr/>
            <p:nvPr/>
          </p:nvSpPr>
          <p:spPr>
            <a:xfrm>
              <a:off x="7079668" y="296243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9FC19B93-ABC1-4145-9B08-CCDAC7CFC632}"/>
                </a:ext>
              </a:extLst>
            </p:cNvPr>
            <p:cNvSpPr/>
            <p:nvPr/>
          </p:nvSpPr>
          <p:spPr>
            <a:xfrm>
              <a:off x="7079667" y="3605969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407D76D-D536-6F49-A445-2E91A00DCD34}"/>
                </a:ext>
              </a:extLst>
            </p:cNvPr>
            <p:cNvSpPr/>
            <p:nvPr/>
          </p:nvSpPr>
          <p:spPr>
            <a:xfrm>
              <a:off x="7079667" y="428299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95CA321B-616F-E14F-865A-5EA9EA09E215}"/>
                </a:ext>
              </a:extLst>
            </p:cNvPr>
            <p:cNvSpPr/>
            <p:nvPr/>
          </p:nvSpPr>
          <p:spPr>
            <a:xfrm>
              <a:off x="8207427" y="2674407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A02932E0-636D-A445-9C06-2F233D7D6E2E}"/>
                </a:ext>
              </a:extLst>
            </p:cNvPr>
            <p:cNvSpPr/>
            <p:nvPr/>
          </p:nvSpPr>
          <p:spPr>
            <a:xfrm>
              <a:off x="8207426" y="3317943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A2519820-0B3C-FE43-A931-7B8E276174D0}"/>
                </a:ext>
              </a:extLst>
            </p:cNvPr>
            <p:cNvSpPr/>
            <p:nvPr/>
          </p:nvSpPr>
          <p:spPr>
            <a:xfrm>
              <a:off x="8207426" y="4638504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38571B1-50C9-C34B-91E6-006F66C138BF}"/>
                </a:ext>
              </a:extLst>
            </p:cNvPr>
            <p:cNvSpPr/>
            <p:nvPr/>
          </p:nvSpPr>
          <p:spPr>
            <a:xfrm>
              <a:off x="8207426" y="3994968"/>
              <a:ext cx="515389" cy="498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2E7E71-22CC-F54A-B9D0-734A3C028F73}"/>
                </a:ext>
              </a:extLst>
            </p:cNvPr>
            <p:cNvCxnSpPr>
              <a:stCxn id="158" idx="6"/>
              <a:endCxn id="162" idx="2"/>
            </p:cNvCxnSpPr>
            <p:nvPr/>
          </p:nvCxnSpPr>
          <p:spPr>
            <a:xfrm>
              <a:off x="4272742" y="2876205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22F22985-AF0A-FB49-8E72-62E6B89B2E4F}"/>
                </a:ext>
              </a:extLst>
            </p:cNvPr>
            <p:cNvCxnSpPr>
              <a:cxnSpLocks/>
              <a:stCxn id="158" idx="6"/>
              <a:endCxn id="163" idx="2"/>
            </p:cNvCxnSpPr>
            <p:nvPr/>
          </p:nvCxnSpPr>
          <p:spPr>
            <a:xfrm>
              <a:off x="4272742" y="2876205"/>
              <a:ext cx="595744" cy="9840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5250A8D5-FC5F-534B-9453-B70A96D9C1B6}"/>
                </a:ext>
              </a:extLst>
            </p:cNvPr>
            <p:cNvCxnSpPr>
              <a:cxnSpLocks/>
              <a:stCxn id="158" idx="6"/>
              <a:endCxn id="164" idx="2"/>
            </p:cNvCxnSpPr>
            <p:nvPr/>
          </p:nvCxnSpPr>
          <p:spPr>
            <a:xfrm>
              <a:off x="4272742" y="2876205"/>
              <a:ext cx="595744" cy="1661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57238957-156C-A441-9767-66F4E5C1FBD3}"/>
                </a:ext>
              </a:extLst>
            </p:cNvPr>
            <p:cNvCxnSpPr>
              <a:cxnSpLocks/>
              <a:stCxn id="159" idx="6"/>
              <a:endCxn id="162" idx="2"/>
            </p:cNvCxnSpPr>
            <p:nvPr/>
          </p:nvCxnSpPr>
          <p:spPr>
            <a:xfrm flipV="1">
              <a:off x="4272741" y="3216670"/>
              <a:ext cx="595746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000C0E6-3B5F-6A43-82BD-518FE502972A}"/>
                </a:ext>
              </a:extLst>
            </p:cNvPr>
            <p:cNvCxnSpPr>
              <a:cxnSpLocks/>
              <a:stCxn id="159" idx="6"/>
              <a:endCxn id="163" idx="2"/>
            </p:cNvCxnSpPr>
            <p:nvPr/>
          </p:nvCxnSpPr>
          <p:spPr>
            <a:xfrm>
              <a:off x="4272741" y="3519741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BF4442C7-AA92-C049-981B-011950B50933}"/>
                </a:ext>
              </a:extLst>
            </p:cNvPr>
            <p:cNvCxnSpPr>
              <a:cxnSpLocks/>
              <a:stCxn id="159" idx="6"/>
              <a:endCxn id="164" idx="2"/>
            </p:cNvCxnSpPr>
            <p:nvPr/>
          </p:nvCxnSpPr>
          <p:spPr>
            <a:xfrm>
              <a:off x="4272741" y="3519741"/>
              <a:ext cx="595745" cy="1017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7E015AD-2C21-5E4E-B90C-1FD2DBF22E24}"/>
                </a:ext>
              </a:extLst>
            </p:cNvPr>
            <p:cNvCxnSpPr>
              <a:cxnSpLocks/>
              <a:stCxn id="161" idx="6"/>
              <a:endCxn id="162" idx="2"/>
            </p:cNvCxnSpPr>
            <p:nvPr/>
          </p:nvCxnSpPr>
          <p:spPr>
            <a:xfrm flipV="1">
              <a:off x="4272741" y="3216670"/>
              <a:ext cx="595746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580E5A18-4F62-0C43-85E4-934100B1C91E}"/>
                </a:ext>
              </a:extLst>
            </p:cNvPr>
            <p:cNvCxnSpPr>
              <a:cxnSpLocks/>
              <a:stCxn id="161" idx="6"/>
              <a:endCxn id="163" idx="2"/>
            </p:cNvCxnSpPr>
            <p:nvPr/>
          </p:nvCxnSpPr>
          <p:spPr>
            <a:xfrm flipV="1">
              <a:off x="4272741" y="3860206"/>
              <a:ext cx="595745" cy="3365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2AD40B9-4CDB-7B40-96AC-AA984263F98A}"/>
                </a:ext>
              </a:extLst>
            </p:cNvPr>
            <p:cNvCxnSpPr>
              <a:cxnSpLocks/>
              <a:stCxn id="161" idx="6"/>
              <a:endCxn id="164" idx="2"/>
            </p:cNvCxnSpPr>
            <p:nvPr/>
          </p:nvCxnSpPr>
          <p:spPr>
            <a:xfrm>
              <a:off x="4272741" y="4196766"/>
              <a:ext cx="595745" cy="3404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21F14373-A0CF-C448-A885-8ED344F33857}"/>
                </a:ext>
              </a:extLst>
            </p:cNvPr>
            <p:cNvCxnSpPr>
              <a:cxnSpLocks/>
              <a:stCxn id="160" idx="6"/>
              <a:endCxn id="162" idx="2"/>
            </p:cNvCxnSpPr>
            <p:nvPr/>
          </p:nvCxnSpPr>
          <p:spPr>
            <a:xfrm flipV="1">
              <a:off x="4272741" y="3216670"/>
              <a:ext cx="595746" cy="16236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6231417F-44C7-DF4B-92CF-95174AE313BD}"/>
                </a:ext>
              </a:extLst>
            </p:cNvPr>
            <p:cNvCxnSpPr>
              <a:cxnSpLocks/>
              <a:stCxn id="160" idx="6"/>
              <a:endCxn id="163" idx="2"/>
            </p:cNvCxnSpPr>
            <p:nvPr/>
          </p:nvCxnSpPr>
          <p:spPr>
            <a:xfrm flipV="1">
              <a:off x="4272741" y="3860206"/>
              <a:ext cx="595745" cy="980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85C0AAC5-DAE7-C745-8079-BF6DA9D07658}"/>
                </a:ext>
              </a:extLst>
            </p:cNvPr>
            <p:cNvCxnSpPr>
              <a:cxnSpLocks/>
              <a:stCxn id="160" idx="6"/>
              <a:endCxn id="164" idx="2"/>
            </p:cNvCxnSpPr>
            <p:nvPr/>
          </p:nvCxnSpPr>
          <p:spPr>
            <a:xfrm flipV="1">
              <a:off x="4272741" y="4537231"/>
              <a:ext cx="595745" cy="303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C96B0EE9-7130-F841-80E6-99EED5F1DA8A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>
              <a:off x="5383876" y="3216670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F22C20F-5C3E-A245-BE02-07E7C784F6AF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>
              <a:off x="5383876" y="3216670"/>
              <a:ext cx="584663" cy="979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B4F42FD1-01E2-9048-9E4A-0E60B0F80177}"/>
                </a:ext>
              </a:extLst>
            </p:cNvPr>
            <p:cNvCxnSpPr>
              <a:cxnSpLocks/>
              <a:stCxn id="163" idx="6"/>
            </p:cNvCxnSpPr>
            <p:nvPr/>
          </p:nvCxnSpPr>
          <p:spPr>
            <a:xfrm flipV="1">
              <a:off x="5383875" y="3553113"/>
              <a:ext cx="584665" cy="307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AA792B1-D6D9-9C4A-B3A4-D1FB269EDA24}"/>
                </a:ext>
              </a:extLst>
            </p:cNvPr>
            <p:cNvCxnSpPr>
              <a:cxnSpLocks/>
              <a:stCxn id="164" idx="6"/>
            </p:cNvCxnSpPr>
            <p:nvPr/>
          </p:nvCxnSpPr>
          <p:spPr>
            <a:xfrm flipV="1">
              <a:off x="5383875" y="3553113"/>
              <a:ext cx="584665" cy="984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6BE3CAF-AA37-0A45-BCE0-F76A2067916C}"/>
                </a:ext>
              </a:extLst>
            </p:cNvPr>
            <p:cNvCxnSpPr>
              <a:cxnSpLocks/>
              <a:stCxn id="163" idx="6"/>
            </p:cNvCxnSpPr>
            <p:nvPr/>
          </p:nvCxnSpPr>
          <p:spPr>
            <a:xfrm>
              <a:off x="5383875" y="3860206"/>
              <a:ext cx="584664" cy="336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47829DF2-00CF-4B43-B29D-9FDCBF308CAB}"/>
                </a:ext>
              </a:extLst>
            </p:cNvPr>
            <p:cNvCxnSpPr>
              <a:cxnSpLocks/>
              <a:stCxn id="164" idx="6"/>
            </p:cNvCxnSpPr>
            <p:nvPr/>
          </p:nvCxnSpPr>
          <p:spPr>
            <a:xfrm flipV="1">
              <a:off x="5383875" y="4196649"/>
              <a:ext cx="584664" cy="3405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5DBE331-6D89-294B-984E-CE7598CF9319}"/>
                </a:ext>
              </a:extLst>
            </p:cNvPr>
            <p:cNvCxnSpPr>
              <a:cxnSpLocks/>
              <a:stCxn id="165" idx="6"/>
              <a:endCxn id="167" idx="2"/>
            </p:cNvCxnSpPr>
            <p:nvPr/>
          </p:nvCxnSpPr>
          <p:spPr>
            <a:xfrm flipV="1">
              <a:off x="6483929" y="3211815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85BA06A-3E61-774D-99D6-ADE7E5E27EC5}"/>
                </a:ext>
              </a:extLst>
            </p:cNvPr>
            <p:cNvCxnSpPr>
              <a:cxnSpLocks/>
              <a:stCxn id="165" idx="6"/>
              <a:endCxn id="168" idx="2"/>
            </p:cNvCxnSpPr>
            <p:nvPr/>
          </p:nvCxnSpPr>
          <p:spPr>
            <a:xfrm>
              <a:off x="6483929" y="3569738"/>
              <a:ext cx="595738" cy="2856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AAB96816-0C2D-474D-92E5-9983249FBF17}"/>
                </a:ext>
              </a:extLst>
            </p:cNvPr>
            <p:cNvCxnSpPr>
              <a:cxnSpLocks/>
              <a:stCxn id="165" idx="6"/>
              <a:endCxn id="169" idx="2"/>
            </p:cNvCxnSpPr>
            <p:nvPr/>
          </p:nvCxnSpPr>
          <p:spPr>
            <a:xfrm>
              <a:off x="6483929" y="3569738"/>
              <a:ext cx="595738" cy="962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EEF1C0A-9860-AB40-A4C4-6185035450FF}"/>
                </a:ext>
              </a:extLst>
            </p:cNvPr>
            <p:cNvCxnSpPr>
              <a:cxnSpLocks/>
              <a:stCxn id="166" idx="6"/>
              <a:endCxn id="167" idx="2"/>
            </p:cNvCxnSpPr>
            <p:nvPr/>
          </p:nvCxnSpPr>
          <p:spPr>
            <a:xfrm flipV="1">
              <a:off x="6483928" y="3211815"/>
              <a:ext cx="595740" cy="100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DE1C36-8349-AE46-BBF9-1006E23A54FA}"/>
                </a:ext>
              </a:extLst>
            </p:cNvPr>
            <p:cNvCxnSpPr>
              <a:cxnSpLocks/>
              <a:stCxn id="166" idx="6"/>
              <a:endCxn id="168" idx="2"/>
            </p:cNvCxnSpPr>
            <p:nvPr/>
          </p:nvCxnSpPr>
          <p:spPr>
            <a:xfrm flipV="1">
              <a:off x="6483928" y="3855351"/>
              <a:ext cx="595739" cy="3579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F5C2481-D544-E742-BBCF-9642E6182BF2}"/>
                </a:ext>
              </a:extLst>
            </p:cNvPr>
            <p:cNvCxnSpPr>
              <a:cxnSpLocks/>
              <a:stCxn id="166" idx="6"/>
              <a:endCxn id="169" idx="2"/>
            </p:cNvCxnSpPr>
            <p:nvPr/>
          </p:nvCxnSpPr>
          <p:spPr>
            <a:xfrm>
              <a:off x="6483928" y="4213274"/>
              <a:ext cx="595739" cy="3191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5E72AD8E-4A0A-294E-82AC-B848AE5166C3}"/>
                </a:ext>
              </a:extLst>
            </p:cNvPr>
            <p:cNvCxnSpPr>
              <a:cxnSpLocks/>
              <a:stCxn id="167" idx="6"/>
              <a:endCxn id="170" idx="2"/>
            </p:cNvCxnSpPr>
            <p:nvPr/>
          </p:nvCxnSpPr>
          <p:spPr>
            <a:xfrm flipV="1">
              <a:off x="7595057" y="2923789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880697E2-74C4-B945-A91F-BDB59223FA30}"/>
                </a:ext>
              </a:extLst>
            </p:cNvPr>
            <p:cNvCxnSpPr>
              <a:cxnSpLocks/>
              <a:stCxn id="167" idx="6"/>
              <a:endCxn id="171" idx="2"/>
            </p:cNvCxnSpPr>
            <p:nvPr/>
          </p:nvCxnSpPr>
          <p:spPr>
            <a:xfrm>
              <a:off x="7595057" y="3211815"/>
              <a:ext cx="612369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71137CE-601F-6849-A112-42ADB1B92CD1}"/>
                </a:ext>
              </a:extLst>
            </p:cNvPr>
            <p:cNvCxnSpPr>
              <a:cxnSpLocks/>
              <a:stCxn id="167" idx="6"/>
              <a:endCxn id="173" idx="2"/>
            </p:cNvCxnSpPr>
            <p:nvPr/>
          </p:nvCxnSpPr>
          <p:spPr>
            <a:xfrm>
              <a:off x="7595057" y="3211815"/>
              <a:ext cx="612369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C5CED8A-AED8-3143-B102-A43AEA3AD2BD}"/>
                </a:ext>
              </a:extLst>
            </p:cNvPr>
            <p:cNvCxnSpPr>
              <a:cxnSpLocks/>
              <a:stCxn id="167" idx="6"/>
              <a:endCxn id="172" idx="2"/>
            </p:cNvCxnSpPr>
            <p:nvPr/>
          </p:nvCxnSpPr>
          <p:spPr>
            <a:xfrm>
              <a:off x="7595057" y="3211815"/>
              <a:ext cx="612369" cy="16760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1CF35C89-3C6E-9349-B465-BBC728047AF1}"/>
                </a:ext>
              </a:extLst>
            </p:cNvPr>
            <p:cNvCxnSpPr>
              <a:cxnSpLocks/>
              <a:stCxn id="168" idx="6"/>
              <a:endCxn id="170" idx="2"/>
            </p:cNvCxnSpPr>
            <p:nvPr/>
          </p:nvCxnSpPr>
          <p:spPr>
            <a:xfrm flipV="1">
              <a:off x="7595056" y="2923789"/>
              <a:ext cx="612371" cy="931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C764627-A130-DD48-B57D-2A8A5E7ABFB1}"/>
                </a:ext>
              </a:extLst>
            </p:cNvPr>
            <p:cNvCxnSpPr>
              <a:cxnSpLocks/>
              <a:stCxn id="168" idx="6"/>
              <a:endCxn id="171" idx="2"/>
            </p:cNvCxnSpPr>
            <p:nvPr/>
          </p:nvCxnSpPr>
          <p:spPr>
            <a:xfrm flipV="1">
              <a:off x="7595056" y="3567325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FE92EBC-92CB-1E4B-816C-7377DC000C9E}"/>
                </a:ext>
              </a:extLst>
            </p:cNvPr>
            <p:cNvCxnSpPr>
              <a:cxnSpLocks/>
              <a:stCxn id="168" idx="6"/>
              <a:endCxn id="173" idx="2"/>
            </p:cNvCxnSpPr>
            <p:nvPr/>
          </p:nvCxnSpPr>
          <p:spPr>
            <a:xfrm>
              <a:off x="7595056" y="3855351"/>
              <a:ext cx="612370" cy="3889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420DB55-D7AD-D64B-A353-A3523E759DEC}"/>
                </a:ext>
              </a:extLst>
            </p:cNvPr>
            <p:cNvCxnSpPr>
              <a:cxnSpLocks/>
              <a:stCxn id="168" idx="6"/>
              <a:endCxn id="172" idx="2"/>
            </p:cNvCxnSpPr>
            <p:nvPr/>
          </p:nvCxnSpPr>
          <p:spPr>
            <a:xfrm>
              <a:off x="7595056" y="3855351"/>
              <a:ext cx="612370" cy="10325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A4C6B9E-8261-7844-B06F-01CADA995D3F}"/>
                </a:ext>
              </a:extLst>
            </p:cNvPr>
            <p:cNvCxnSpPr>
              <a:cxnSpLocks/>
              <a:stCxn id="169" idx="6"/>
              <a:endCxn id="170" idx="2"/>
            </p:cNvCxnSpPr>
            <p:nvPr/>
          </p:nvCxnSpPr>
          <p:spPr>
            <a:xfrm flipV="1">
              <a:off x="7595056" y="2923789"/>
              <a:ext cx="612371" cy="1608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0A795386-3D58-834F-862B-6E15902F2A68}"/>
                </a:ext>
              </a:extLst>
            </p:cNvPr>
            <p:cNvCxnSpPr>
              <a:cxnSpLocks/>
              <a:stCxn id="169" idx="6"/>
              <a:endCxn id="171" idx="2"/>
            </p:cNvCxnSpPr>
            <p:nvPr/>
          </p:nvCxnSpPr>
          <p:spPr>
            <a:xfrm flipV="1">
              <a:off x="7595056" y="3567325"/>
              <a:ext cx="612370" cy="9650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20B310AA-918E-C045-8363-40D064093419}"/>
                </a:ext>
              </a:extLst>
            </p:cNvPr>
            <p:cNvCxnSpPr>
              <a:cxnSpLocks/>
              <a:stCxn id="169" idx="6"/>
              <a:endCxn id="173" idx="2"/>
            </p:cNvCxnSpPr>
            <p:nvPr/>
          </p:nvCxnSpPr>
          <p:spPr>
            <a:xfrm flipV="1">
              <a:off x="7595056" y="4244350"/>
              <a:ext cx="612370" cy="28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FD4C1F69-DBDF-0248-A2BE-E5560C5484A0}"/>
                </a:ext>
              </a:extLst>
            </p:cNvPr>
            <p:cNvCxnSpPr>
              <a:cxnSpLocks/>
              <a:stCxn id="169" idx="6"/>
              <a:endCxn id="172" idx="2"/>
            </p:cNvCxnSpPr>
            <p:nvPr/>
          </p:nvCxnSpPr>
          <p:spPr>
            <a:xfrm>
              <a:off x="7595056" y="4532376"/>
              <a:ext cx="612370" cy="3555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Right Arrow 209">
              <a:extLst>
                <a:ext uri="{FF2B5EF4-FFF2-40B4-BE49-F238E27FC236}">
                  <a16:creationId xmlns:a16="http://schemas.microsoft.com/office/drawing/2014/main" id="{86489FA1-0EC0-9D4D-9FAD-C681259D55DE}"/>
                </a:ext>
              </a:extLst>
            </p:cNvPr>
            <p:cNvSpPr/>
            <p:nvPr/>
          </p:nvSpPr>
          <p:spPr>
            <a:xfrm>
              <a:off x="4570613" y="5089683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Right Arrow 210">
              <a:extLst>
                <a:ext uri="{FF2B5EF4-FFF2-40B4-BE49-F238E27FC236}">
                  <a16:creationId xmlns:a16="http://schemas.microsoft.com/office/drawing/2014/main" id="{9AE3952A-B1BC-544B-89EC-F60CA4A5364B}"/>
                </a:ext>
              </a:extLst>
            </p:cNvPr>
            <p:cNvSpPr/>
            <p:nvPr/>
          </p:nvSpPr>
          <p:spPr>
            <a:xfrm>
              <a:off x="6582984" y="5109481"/>
              <a:ext cx="1264922" cy="346841"/>
            </a:xfrm>
            <a:prstGeom prst="rightArrow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7D483264-E522-4D48-8BE1-378BB7D48010}"/>
                </a:ext>
              </a:extLst>
            </p:cNvPr>
            <p:cNvSpPr txBox="1"/>
            <p:nvPr/>
          </p:nvSpPr>
          <p:spPr>
            <a:xfrm>
              <a:off x="4570613" y="5456322"/>
              <a:ext cx="12649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Encoder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E63DD8F4-61D4-324D-9449-BC428429E2C3}"/>
                </a:ext>
              </a:extLst>
            </p:cNvPr>
            <p:cNvSpPr txBox="1"/>
            <p:nvPr/>
          </p:nvSpPr>
          <p:spPr>
            <a:xfrm>
              <a:off x="6606535" y="5460133"/>
              <a:ext cx="1241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Decoder</a:t>
              </a:r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DD68B6CD-B1E2-244B-97F0-85AF43ED3EB1}"/>
              </a:ext>
            </a:extLst>
          </p:cNvPr>
          <p:cNvSpPr txBox="1"/>
          <p:nvPr/>
        </p:nvSpPr>
        <p:spPr>
          <a:xfrm>
            <a:off x="2378793" y="4642642"/>
            <a:ext cx="839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D4915AA3-71DF-114F-B506-0000163338DE}"/>
              </a:ext>
            </a:extLst>
          </p:cNvPr>
          <p:cNvSpPr txBox="1"/>
          <p:nvPr/>
        </p:nvSpPr>
        <p:spPr>
          <a:xfrm>
            <a:off x="9305392" y="4650593"/>
            <a:ext cx="300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Mistral" panose="03090702030407020403" pitchFamily="66" charset="0"/>
              </a:rPr>
              <a:t>X</a:t>
            </a:r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7A16D76D-D07C-5B45-AD5A-49D3E3486571}"/>
              </a:ext>
            </a:extLst>
          </p:cNvPr>
          <p:cNvCxnSpPr>
            <a:cxnSpLocks/>
          </p:cNvCxnSpPr>
          <p:nvPr/>
        </p:nvCxnSpPr>
        <p:spPr>
          <a:xfrm flipV="1">
            <a:off x="3038249" y="492201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C67E42A3-14E5-8047-BF82-DB203C8B246D}"/>
              </a:ext>
            </a:extLst>
          </p:cNvPr>
          <p:cNvCxnSpPr/>
          <p:nvPr/>
        </p:nvCxnSpPr>
        <p:spPr>
          <a:xfrm flipV="1">
            <a:off x="8765080" y="4899973"/>
            <a:ext cx="433641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8" name="Picture 217">
            <a:extLst>
              <a:ext uri="{FF2B5EF4-FFF2-40B4-BE49-F238E27FC236}">
                <a16:creationId xmlns:a16="http://schemas.microsoft.com/office/drawing/2014/main" id="{AD1CD70E-53E9-1F4E-8CB2-C976F2E0BE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6" t="4521" r="6293" b="-4521"/>
          <a:stretch/>
        </p:blipFill>
        <p:spPr>
          <a:xfrm>
            <a:off x="246128" y="3905342"/>
            <a:ext cx="2044672" cy="2672396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284B692B-314D-E24E-B057-2A731AB9EF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6619" r="15569"/>
          <a:stretch/>
        </p:blipFill>
        <p:spPr>
          <a:xfrm>
            <a:off x="10075713" y="3748580"/>
            <a:ext cx="1871878" cy="257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5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</a:t>
            </a:r>
            <a:r>
              <a:rPr lang="en-US" dirty="0" err="1"/>
              <a:t>autoencoder</a:t>
            </a:r>
            <a:r>
              <a:rPr lang="en-US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272510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Autoencoding</a:t>
            </a:r>
            <a:r>
              <a:rPr lang="en-US" dirty="0"/>
              <a:t> is a data compression algorithm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827" y="1681531"/>
            <a:ext cx="10058400" cy="154380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Autoencoders</a:t>
            </a:r>
            <a:r>
              <a:rPr lang="en-US" i="1" dirty="0"/>
              <a:t> </a:t>
            </a:r>
            <a:r>
              <a:rPr lang="en-US" dirty="0"/>
              <a:t>(AE)</a:t>
            </a:r>
            <a:r>
              <a:rPr lang="en-US" i="1" dirty="0"/>
              <a:t> </a:t>
            </a:r>
            <a:r>
              <a:rPr lang="en-US" dirty="0"/>
              <a:t>are a family of neural networks for which the input is the same as the output. They work by compressing the input into a latent-space representation</a:t>
            </a:r>
            <a:r>
              <a:rPr lang="en-US" i="1" dirty="0"/>
              <a:t>, </a:t>
            </a:r>
            <a:r>
              <a:rPr lang="en-US" dirty="0"/>
              <a:t>and then reconstructing the output from this representation.</a:t>
            </a:r>
          </a:p>
          <a:p>
            <a:pPr marL="0" indent="0">
              <a:buNone/>
            </a:pPr>
            <a:r>
              <a:rPr lang="en-US" dirty="0"/>
              <a:t>Application:  learning compact representation of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213CBB-CB3B-2A48-B1C3-6A84AC9F8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58165"/>
            <a:ext cx="4799752" cy="31998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AF1F1-AC12-E645-9853-23ECE37DA1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7" y="3658165"/>
            <a:ext cx="4797580" cy="319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1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827" y="1681531"/>
            <a:ext cx="10058400" cy="1543807"/>
          </a:xfrm>
        </p:spPr>
        <p:txBody>
          <a:bodyPr/>
          <a:lstStyle/>
          <a:p>
            <a:r>
              <a:rPr lang="en-US" dirty="0" err="1"/>
              <a:t>Autoencoders</a:t>
            </a:r>
            <a:r>
              <a:rPr lang="en-US" dirty="0"/>
              <a:t> were first introduced in the 1980s by </a:t>
            </a:r>
            <a:r>
              <a:rPr lang="en-US" dirty="0">
                <a:hlinkClick r:id="rId3"/>
              </a:rPr>
              <a:t>Hinton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1683</TotalTime>
  <Words>277</Words>
  <Application>Microsoft Macintosh PowerPoint</Application>
  <PresentationFormat>Widescreen</PresentationFormat>
  <Paragraphs>42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Mistral</vt:lpstr>
      <vt:lpstr>Science Project 16x9</vt:lpstr>
      <vt:lpstr>Autoencoder</vt:lpstr>
      <vt:lpstr>What is the concept?</vt:lpstr>
      <vt:lpstr>Let’s say the goal is to reconstruct the original X through the following layers</vt:lpstr>
      <vt:lpstr>Let’s say the goal is to reconstruct the original X through the following layers</vt:lpstr>
      <vt:lpstr>Let’s say the goal is to reconstruct the original X through the following layers</vt:lpstr>
      <vt:lpstr>So what is autoencoder?</vt:lpstr>
      <vt:lpstr>Autoencoding is a data compression algorithm </vt:lpstr>
      <vt:lpstr>Work cited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Chris Kuo</dc:creator>
  <cp:lastModifiedBy>Chris Kuo</cp:lastModifiedBy>
  <cp:revision>33</cp:revision>
  <dcterms:created xsi:type="dcterms:W3CDTF">2018-03-24T21:31:47Z</dcterms:created>
  <dcterms:modified xsi:type="dcterms:W3CDTF">2018-06-21T00:28:31Z</dcterms:modified>
</cp:coreProperties>
</file>

<file path=docProps/thumbnail.jpeg>
</file>